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89" r:id="rId5"/>
    <p:sldId id="333" r:id="rId6"/>
    <p:sldId id="363" r:id="rId7"/>
    <p:sldId id="337" r:id="rId8"/>
    <p:sldId id="364" r:id="rId9"/>
    <p:sldId id="342" r:id="rId10"/>
    <p:sldId id="393" r:id="rId11"/>
    <p:sldId id="365" r:id="rId12"/>
    <p:sldId id="366" r:id="rId13"/>
    <p:sldId id="367" r:id="rId14"/>
    <p:sldId id="345" r:id="rId15"/>
    <p:sldId id="369" r:id="rId16"/>
    <p:sldId id="370" r:id="rId17"/>
    <p:sldId id="368" r:id="rId18"/>
    <p:sldId id="372" r:id="rId19"/>
    <p:sldId id="373" r:id="rId20"/>
    <p:sldId id="374" r:id="rId21"/>
    <p:sldId id="375" r:id="rId22"/>
    <p:sldId id="386" r:id="rId23"/>
    <p:sldId id="379" r:id="rId24"/>
    <p:sldId id="387" r:id="rId25"/>
    <p:sldId id="380" r:id="rId26"/>
    <p:sldId id="388" r:id="rId27"/>
    <p:sldId id="389" r:id="rId28"/>
    <p:sldId id="381" r:id="rId29"/>
    <p:sldId id="382" r:id="rId30"/>
    <p:sldId id="390" r:id="rId31"/>
    <p:sldId id="383" r:id="rId32"/>
    <p:sldId id="376" r:id="rId33"/>
    <p:sldId id="377" r:id="rId34"/>
    <p:sldId id="378" r:id="rId35"/>
    <p:sldId id="391" r:id="rId36"/>
    <p:sldId id="384" r:id="rId37"/>
    <p:sldId id="385" r:id="rId38"/>
    <p:sldId id="392" r:id="rId39"/>
    <p:sldId id="304" r:id="rId40"/>
  </p:sldIdLst>
  <p:sldSz cx="9144000" cy="5143500" type="screen16x9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" initials="H" lastIdx="6" clrIdx="0">
    <p:extLst>
      <p:ext uri="{19B8F6BF-5375-455C-9EA6-DF929625EA0E}">
        <p15:presenceInfo xmlns:p15="http://schemas.microsoft.com/office/powerpoint/2012/main" userId="Home" providerId="None"/>
      </p:ext>
    </p:extLst>
  </p:cmAuthor>
  <p:cmAuthor id="2" name="Hostetter, Seth" initials="HS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F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0" autoAdjust="0"/>
    <p:restoredTop sz="74682" autoAdjust="0"/>
  </p:normalViewPr>
  <p:slideViewPr>
    <p:cSldViewPr snapToGrid="0" snapToObjects="1">
      <p:cViewPr varScale="1">
        <p:scale>
          <a:sx n="115" d="100"/>
          <a:sy n="115" d="100"/>
        </p:scale>
        <p:origin x="1506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49" d="100"/>
          <a:sy n="49" d="100"/>
        </p:scale>
        <p:origin x="-2616" y="-102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A43BD4AD-DA96-C047-A04C-4DBEADBB5823}" type="datetimeFigureOut">
              <a:rPr lang="en-US" smtClean="0"/>
              <a:t>1/3/2019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2D4CCC07-B836-4E42-B841-A3570F7270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392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AB687F6D-7A91-8C44-AC15-472C7786CA8B}" type="datetimeFigureOut">
              <a:rPr lang="en-US" smtClean="0"/>
              <a:t>1/3/2019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72BDA32E-08F6-8046-961B-BC80F64B7F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7069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DA32E-08F6-8046-961B-BC80F64B7F9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355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DA32E-08F6-8046-961B-BC80F64B7F9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786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DA32E-08F6-8046-961B-BC80F64B7F9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10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DA32E-08F6-8046-961B-BC80F64B7F9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76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DA32E-08F6-8046-961B-BC80F64B7F9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00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DA32E-08F6-8046-961B-BC80F64B7F9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37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9144000" cy="4328928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76786"/>
            <a:ext cx="7772400" cy="651744"/>
          </a:xfrm>
        </p:spPr>
        <p:txBody>
          <a:bodyPr>
            <a:normAutofit/>
          </a:bodyPr>
          <a:lstStyle>
            <a:lvl1pPr algn="ctr">
              <a:defRPr sz="3200" b="1" cap="all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9551"/>
            <a:ext cx="6400800" cy="369648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C84C7628-C826-734A-9399-C59A657BA6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3144170" y="3938469"/>
            <a:ext cx="2855660" cy="305875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 descr="DOT Logo_green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7058" y="4513893"/>
            <a:ext cx="809885" cy="484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5389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0692" y="48168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84C7628-C826-734A-9399-C59A657BA6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81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7200" y="948925"/>
            <a:ext cx="3590925" cy="26739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33231"/>
            <a:ext cx="8229600" cy="549853"/>
          </a:xfrm>
        </p:spPr>
        <p:txBody>
          <a:bodyPr>
            <a:normAutofit/>
          </a:bodyPr>
          <a:lstStyle>
            <a:lvl1pPr>
              <a:defRPr sz="28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8741"/>
            <a:ext cx="8229600" cy="3155881"/>
          </a:xfrm>
        </p:spPr>
        <p:txBody>
          <a:bodyPr/>
          <a:lstStyle>
            <a:lvl1pPr marL="0" indent="0">
              <a:buNone/>
              <a:defRPr sz="2800"/>
            </a:lvl1pPr>
            <a:lvl2pPr marL="742950" indent="-285750">
              <a:buFont typeface="Arial"/>
              <a:buChar char="•"/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48570" y="904452"/>
            <a:ext cx="730631" cy="0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0692" y="48168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84C7628-C826-734A-9399-C59A657BA6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84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-1"/>
            <a:ext cx="9144000" cy="4767263"/>
          </a:xfrm>
          <a:prstGeom prst="rect">
            <a:avLst/>
          </a:prstGeom>
          <a:solidFill>
            <a:srgbClr val="41E06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92377" y="1879858"/>
            <a:ext cx="2173342" cy="2887404"/>
          </a:xfrm>
        </p:spPr>
        <p:txBody>
          <a:bodyPr anchor="t">
            <a:noAutofit/>
          </a:bodyPr>
          <a:lstStyle>
            <a:lvl1pPr marL="0" indent="0" algn="r">
              <a:buNone/>
              <a:defRPr sz="20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67902" y="2222566"/>
            <a:ext cx="4752444" cy="60530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435059" y="2158019"/>
            <a:ext cx="271373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0692" y="48168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84C7628-C826-734A-9399-C59A657BA6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649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1"/>
            <a:ext cx="9144000" cy="4767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92377" y="1879858"/>
            <a:ext cx="2173342" cy="2887404"/>
          </a:xfrm>
        </p:spPr>
        <p:txBody>
          <a:bodyPr anchor="t">
            <a:noAutofit/>
          </a:bodyPr>
          <a:lstStyle>
            <a:lvl1pPr marL="0" indent="0" algn="r">
              <a:buNone/>
              <a:defRPr sz="20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67902" y="2222566"/>
            <a:ext cx="4752444" cy="60530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35059" y="2158019"/>
            <a:ext cx="271373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0692" y="48168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84C7628-C826-734A-9399-C59A657BA6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6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0692" y="48168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84C7628-C826-734A-9399-C59A657BA6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0692" y="48168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84C7628-C826-734A-9399-C59A657BA6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88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0692" y="48168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84C7628-C826-734A-9399-C59A657BA6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99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0692" y="48168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84C7628-C826-734A-9399-C59A657BA6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979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/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7201" y="948925"/>
            <a:ext cx="3117850" cy="26739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5257"/>
            <a:ext cx="3117850" cy="678296"/>
          </a:xfrm>
        </p:spPr>
        <p:txBody>
          <a:bodyPr anchor="b">
            <a:normAutofit/>
          </a:bodyPr>
          <a:lstStyle>
            <a:lvl1pPr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48570" y="904452"/>
            <a:ext cx="730631" cy="0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3575050" y="0"/>
            <a:ext cx="5568950" cy="476726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add Image or Map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38741"/>
            <a:ext cx="2926068" cy="3155881"/>
          </a:xfrm>
        </p:spPr>
        <p:txBody>
          <a:bodyPr/>
          <a:lstStyle>
            <a:lvl1pPr marL="342900" indent="-342900">
              <a:buFont typeface="Arial"/>
              <a:buChar char="•"/>
              <a:defRPr sz="2000"/>
            </a:lvl1pPr>
            <a:lvl2pPr marL="742950" indent="-285750">
              <a:buFont typeface="Arial"/>
              <a:buChar char="•"/>
              <a:defRPr sz="2000"/>
            </a:lvl2pPr>
          </a:lstStyle>
          <a:p>
            <a:pPr lvl="0"/>
            <a:r>
              <a:rPr lang="en-US" dirty="0"/>
              <a:t>Bullets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0692" y="48168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84C7628-C826-734A-9399-C59A657BA6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485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764970"/>
            <a:ext cx="9144000" cy="229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55466" y="4819518"/>
            <a:ext cx="9284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bg1">
                    <a:lumMod val="65000"/>
                  </a:schemeClr>
                </a:solidFill>
              </a:rPr>
              <a:t>nyc.gov/dot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0692" y="481687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84C7628-C826-734A-9399-C59A657BA6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22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" t="29830"/>
          <a:stretch/>
        </p:blipFill>
        <p:spPr>
          <a:xfrm>
            <a:off x="0" y="0"/>
            <a:ext cx="9143999" cy="43289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0" y="3084723"/>
            <a:ext cx="9144000" cy="1244205"/>
          </a:xfrm>
          <a:prstGeom prst="rect">
            <a:avLst/>
          </a:prstGeom>
          <a:solidFill>
            <a:schemeClr val="tx1">
              <a:lumMod val="85000"/>
              <a:lumOff val="15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3199717"/>
            <a:ext cx="7772400" cy="65174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Street improvement Project (SIP) Tracking </a:t>
            </a:r>
            <a:r>
              <a:rPr lang="en-US" dirty="0" smtClean="0"/>
              <a:t>at </a:t>
            </a:r>
            <a:r>
              <a:rPr lang="en-US" dirty="0"/>
              <a:t>NYC DOT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January 2019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215134" y="3935920"/>
            <a:ext cx="271373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6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3"/>
    </mc:Choice>
    <mc:Fallback xmlns="">
      <p:transition spd="slow" advTm="974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80" y="48192"/>
            <a:ext cx="1582412" cy="95835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Data Schema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292" y="19579"/>
            <a:ext cx="6475738" cy="512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1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Entry Rules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4653" t="43648" r="50319" b="39984"/>
          <a:stretch/>
        </p:blipFill>
        <p:spPr>
          <a:xfrm>
            <a:off x="457200" y="1052568"/>
            <a:ext cx="3288535" cy="30104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6207"/>
          <a:stretch/>
        </p:blipFill>
        <p:spPr>
          <a:xfrm>
            <a:off x="4801263" y="1822150"/>
            <a:ext cx="3396523" cy="2117261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1729648" y="2603868"/>
            <a:ext cx="3338111" cy="10644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729648" y="3468846"/>
            <a:ext cx="3071615" cy="228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266940" y="2875679"/>
            <a:ext cx="3800819" cy="431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33880" y="3001521"/>
            <a:ext cx="2533879" cy="134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Text Placeholder 3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836274" y="3765949"/>
            <a:ext cx="22314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2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Entry Rules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87" y="2458091"/>
            <a:ext cx="3758963" cy="104527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03364" y="1180328"/>
            <a:ext cx="47152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Segments or Nodes – Never both!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942" y="468703"/>
            <a:ext cx="3381375" cy="1304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" r="1381"/>
          <a:stretch/>
        </p:blipFill>
        <p:spPr>
          <a:xfrm>
            <a:off x="4192950" y="1974435"/>
            <a:ext cx="4951050" cy="264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4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916" y="759990"/>
            <a:ext cx="4627084" cy="3976543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Entry Rules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2371" y="1038205"/>
            <a:ext cx="519996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/>
              <a:t>Accounting/Balance Sheet Rule!</a:t>
            </a:r>
          </a:p>
          <a:p>
            <a:r>
              <a:rPr lang="en-US" dirty="0" smtClean="0"/>
              <a:t>To add space for something, you have to take space away from something else.</a:t>
            </a:r>
          </a:p>
          <a:p>
            <a:endParaRPr lang="en-US" dirty="0"/>
          </a:p>
          <a:p>
            <a:r>
              <a:rPr lang="en-US" dirty="0" smtClean="0"/>
              <a:t>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3"/>
                </a:solidFill>
              </a:rPr>
              <a:t>Standard Bike Lane</a:t>
            </a:r>
            <a:r>
              <a:rPr lang="en-U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Narrowed 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3"/>
                </a:solidFill>
              </a:rPr>
              <a:t>Pedestrian Plaza</a:t>
            </a:r>
            <a:r>
              <a:rPr lang="en-U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Street Closure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3"/>
                </a:solidFill>
              </a:rPr>
              <a:t>SBS Bus Lane</a:t>
            </a:r>
            <a:r>
              <a:rPr lang="en-U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Lane Removal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37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Project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Queries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1438741"/>
            <a:ext cx="2830016" cy="9018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9" y="2340614"/>
            <a:ext cx="8965883" cy="705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9" y="3183635"/>
            <a:ext cx="6528088" cy="76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9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Project Level – SIP Lookup Table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Queries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0" y="1417872"/>
            <a:ext cx="4696170" cy="6986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330" y="33086"/>
            <a:ext cx="3667620" cy="505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9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4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5" y="1171448"/>
            <a:ext cx="5003800" cy="2578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69211" y="1746092"/>
            <a:ext cx="104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Treatment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36605" y="1154691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Project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37236" y="1755992"/>
            <a:ext cx="104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Treatment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66192" y="2175491"/>
            <a:ext cx="1046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Treatment 2</a:t>
            </a:r>
          </a:p>
          <a:p>
            <a:pPr algn="ctr"/>
            <a:r>
              <a:rPr lang="en-US" sz="1200" b="1" dirty="0"/>
              <a:t>Detail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22342" y="2767266"/>
            <a:ext cx="1046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Treatment 2</a:t>
            </a:r>
          </a:p>
          <a:p>
            <a:pPr algn="ctr"/>
            <a:r>
              <a:rPr lang="en-US" sz="1200" b="1" dirty="0"/>
              <a:t>Detail 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14323" y="3323508"/>
            <a:ext cx="1046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Treatment 2</a:t>
            </a:r>
          </a:p>
          <a:p>
            <a:pPr algn="ctr"/>
            <a:r>
              <a:rPr lang="en-US" sz="1200" b="1" dirty="0"/>
              <a:t>Detail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7274" y="2163616"/>
            <a:ext cx="1046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Treatment 1</a:t>
            </a:r>
          </a:p>
          <a:p>
            <a:pPr algn="ctr"/>
            <a:r>
              <a:rPr lang="en-US" sz="1200" b="1" dirty="0"/>
              <a:t>Detail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68238" y="2779140"/>
            <a:ext cx="1046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Treatment 1</a:t>
            </a:r>
          </a:p>
          <a:p>
            <a:pPr algn="ctr"/>
            <a:r>
              <a:rPr lang="en-US" sz="1200" b="1" dirty="0"/>
              <a:t>Detail 2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idx="1"/>
          </p:nvPr>
        </p:nvSpPr>
        <p:spPr>
          <a:xfrm>
            <a:off x="457201" y="1437612"/>
            <a:ext cx="2926068" cy="3155881"/>
          </a:xfrm>
        </p:spPr>
        <p:txBody>
          <a:bodyPr>
            <a:norm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Hierarchical database model</a:t>
            </a:r>
          </a:p>
          <a:p>
            <a:pPr lvl="1"/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Flexibility for  treatment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Simplified storage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Requires planning treatment relationships </a:t>
            </a:r>
          </a:p>
        </p:txBody>
      </p:sp>
    </p:spTree>
    <p:extLst>
      <p:ext uri="{BB962C8B-B14F-4D97-AF65-F5344CB8AC3E}">
        <p14:creationId xmlns:p14="http://schemas.microsoft.com/office/powerpoint/2010/main" val="85190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Tree/Family Structure</a:t>
            </a:r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idx="1"/>
          </p:nvPr>
        </p:nvSpPr>
        <p:spPr>
          <a:xfrm>
            <a:off x="457201" y="1437612"/>
            <a:ext cx="2926068" cy="3155881"/>
          </a:xfrm>
        </p:spPr>
        <p:txBody>
          <a:bodyPr>
            <a:norm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Each node is a question with its own ID (QID)</a:t>
            </a:r>
            <a:endParaRPr lang="en-US" sz="1600" dirty="0"/>
          </a:p>
          <a:p>
            <a:pPr lvl="1"/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question at the level above it is it’s parent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Below are it’s children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Treatments can have varying levels of detail</a:t>
            </a:r>
          </a:p>
        </p:txBody>
      </p:sp>
      <p:pic>
        <p:nvPicPr>
          <p:cNvPr id="22" name="Content Placeholder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19"/>
          <a:stretch/>
        </p:blipFill>
        <p:spPr>
          <a:xfrm>
            <a:off x="3756017" y="608157"/>
            <a:ext cx="5248275" cy="304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7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Questions Table </a:t>
            </a:r>
            <a:r>
              <a:rPr lang="en-US" dirty="0"/>
              <a:t>=</a:t>
            </a:r>
            <a:r>
              <a:rPr lang="en-US" dirty="0" smtClean="0"/>
              <a:t> Leaves </a:t>
            </a:r>
            <a:r>
              <a:rPr lang="en-US" dirty="0" smtClean="0"/>
              <a:t>on tree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96" y="1633439"/>
            <a:ext cx="5588078" cy="1731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96" y="1966679"/>
            <a:ext cx="5408250" cy="6930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92" y="3030672"/>
            <a:ext cx="4882241" cy="2689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96" y="3372317"/>
            <a:ext cx="5253955" cy="8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948925"/>
            <a:ext cx="4497185" cy="267399"/>
          </a:xfrm>
        </p:spPr>
        <p:txBody>
          <a:bodyPr/>
          <a:lstStyle/>
          <a:p>
            <a:r>
              <a:rPr lang="en-US" dirty="0" smtClean="0"/>
              <a:t>Questions Path = </a:t>
            </a:r>
            <a:r>
              <a:rPr lang="en-US" dirty="0" smtClean="0"/>
              <a:t>Branches between leaves</a:t>
            </a:r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idx="1"/>
          </p:nvPr>
        </p:nvSpPr>
        <p:spPr>
          <a:xfrm>
            <a:off x="457201" y="1437612"/>
            <a:ext cx="2926068" cy="3155881"/>
          </a:xfrm>
        </p:spPr>
        <p:txBody>
          <a:bodyPr>
            <a:norm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Relationships between questions are stored in a questions path table</a:t>
            </a:r>
            <a:endParaRPr lang="en-US" sz="1600" dirty="0"/>
          </a:p>
          <a:p>
            <a:pPr lvl="1"/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Parent = Ancestor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Child = Descendant 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Depth = Generations between the two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084" y="1586401"/>
            <a:ext cx="2317861" cy="888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3993"/>
          <a:stretch/>
        </p:blipFill>
        <p:spPr>
          <a:xfrm>
            <a:off x="6081919" y="1419338"/>
            <a:ext cx="2616506" cy="14819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941" y="3271380"/>
            <a:ext cx="5253955" cy="8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3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2" y="948926"/>
            <a:ext cx="4075981" cy="267399"/>
          </a:xfrm>
        </p:spPr>
        <p:txBody>
          <a:bodyPr/>
          <a:lstStyle/>
          <a:p>
            <a:r>
              <a:rPr lang="en-US" dirty="0" smtClean="0"/>
              <a:t>SIP Portal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58"/>
            <a:ext cx="8229600" cy="549853"/>
          </a:xfrm>
        </p:spPr>
        <p:txBody>
          <a:bodyPr>
            <a:noAutofit/>
          </a:bodyPr>
          <a:lstStyle/>
          <a:p>
            <a:r>
              <a:rPr lang="en-US" dirty="0"/>
              <a:t>OUTLINE</a:t>
            </a:r>
            <a:endParaRPr lang="en-US" sz="2800" b="1" cap="al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A853D069-6100-514A-9E1A-2ECFF936860B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48572" y="904452"/>
            <a:ext cx="730631" cy="0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4764971"/>
            <a:ext cx="9144000" cy="229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5468" y="4819518"/>
            <a:ext cx="9797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bg1">
                    <a:lumMod val="65000"/>
                  </a:schemeClr>
                </a:solidFill>
              </a:rPr>
              <a:t>nyc.gov/dot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381273"/>
              </p:ext>
            </p:extLst>
          </p:nvPr>
        </p:nvGraphicFramePr>
        <p:xfrm>
          <a:off x="545345" y="1409784"/>
          <a:ext cx="5166686" cy="2951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32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134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37896">
                <a:tc>
                  <a:txBody>
                    <a:bodyPr/>
                    <a:lstStyle/>
                    <a:p>
                      <a:pPr lvl="0"/>
                      <a:r>
                        <a:rPr lang="en-US" sz="40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Background</a:t>
                      </a:r>
                      <a:endParaRPr lang="en-US" b="1" dirty="0"/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37896">
                <a:tc>
                  <a:txBody>
                    <a:bodyPr/>
                    <a:lstStyle/>
                    <a:p>
                      <a:pPr lvl="0"/>
                      <a:r>
                        <a:rPr lang="en-US" sz="40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Portal Structure</a:t>
                      </a:r>
                      <a:endParaRPr lang="en-US" b="1" dirty="0"/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7896">
                <a:tc>
                  <a:txBody>
                    <a:bodyPr/>
                    <a:lstStyle/>
                    <a:p>
                      <a:pPr lvl="0"/>
                      <a:r>
                        <a:rPr lang="en-US" sz="40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Treatments</a:t>
                      </a:r>
                      <a:endParaRPr lang="en-US" b="1" dirty="0"/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3789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Use</a:t>
                      </a:r>
                      <a:r>
                        <a:rPr lang="en-US" b="1" baseline="0" dirty="0" smtClean="0"/>
                        <a:t> cases</a:t>
                      </a:r>
                      <a:endParaRPr lang="en-US" b="1" dirty="0" smtClean="0"/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312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Example: Recorded Treatment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idx="1"/>
          </p:nvPr>
        </p:nvSpPr>
        <p:spPr>
          <a:xfrm>
            <a:off x="457201" y="1437612"/>
            <a:ext cx="2926068" cy="3155881"/>
          </a:xfrm>
        </p:spPr>
        <p:txBody>
          <a:bodyPr>
            <a:normAutofit lnSpcReduction="10000"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Contains </a:t>
            </a:r>
            <a:r>
              <a:rPr lang="en-US" sz="1600" dirty="0" err="1" smtClean="0"/>
              <a:t>tid</a:t>
            </a:r>
            <a:r>
              <a:rPr lang="en-US" sz="1600" dirty="0" smtClean="0"/>
              <a:t>, </a:t>
            </a:r>
            <a:r>
              <a:rPr lang="en-US" sz="1600" dirty="0" err="1" smtClean="0"/>
              <a:t>pid</a:t>
            </a:r>
            <a:r>
              <a:rPr lang="en-US" sz="1600" dirty="0" smtClean="0"/>
              <a:t>, timestamps</a:t>
            </a:r>
            <a:endParaRPr lang="en-US" sz="1600" dirty="0"/>
          </a:p>
          <a:p>
            <a:pPr lvl="1"/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Treatment type = Ultimate Ancestor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Breadcrumbid</a:t>
            </a:r>
            <a:r>
              <a:rPr lang="en-US" sz="1600" dirty="0" smtClean="0"/>
              <a:t> = Last treatment id descendant 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Tid</a:t>
            </a:r>
            <a:r>
              <a:rPr lang="en-US" sz="1600" dirty="0" smtClean="0"/>
              <a:t> ties to treatment geo table and treatment attributes table</a:t>
            </a:r>
            <a:endParaRPr lang="en-US" sz="1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8982"/>
            <a:ext cx="1773717" cy="5999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19" y="831628"/>
            <a:ext cx="4240863" cy="5314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620" y="1393784"/>
            <a:ext cx="4538318" cy="4634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619" y="1896304"/>
            <a:ext cx="35147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5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Example: Recorded Treatment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idx="1"/>
          </p:nvPr>
        </p:nvSpPr>
        <p:spPr>
          <a:xfrm>
            <a:off x="457201" y="1437612"/>
            <a:ext cx="2926068" cy="3155881"/>
          </a:xfrm>
        </p:spPr>
        <p:txBody>
          <a:bodyPr>
            <a:normAutofit lnSpcReduction="10000"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Contains </a:t>
            </a:r>
            <a:r>
              <a:rPr lang="en-US" sz="1600" dirty="0" err="1" smtClean="0"/>
              <a:t>tid</a:t>
            </a:r>
            <a:r>
              <a:rPr lang="en-US" sz="1600" dirty="0" smtClean="0"/>
              <a:t>, </a:t>
            </a:r>
            <a:r>
              <a:rPr lang="en-US" sz="1600" dirty="0" err="1" smtClean="0"/>
              <a:t>pid</a:t>
            </a:r>
            <a:r>
              <a:rPr lang="en-US" sz="1600" dirty="0" smtClean="0"/>
              <a:t>, timestamps</a:t>
            </a:r>
            <a:endParaRPr lang="en-US" sz="1600" dirty="0"/>
          </a:p>
          <a:p>
            <a:pPr lvl="1"/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Treatment type = Ultimate Ancestor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Breadcrumbid</a:t>
            </a:r>
            <a:r>
              <a:rPr lang="en-US" sz="1600" dirty="0" smtClean="0"/>
              <a:t> = Last treatment id descendant 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Tid</a:t>
            </a:r>
            <a:r>
              <a:rPr lang="en-US" sz="1600" dirty="0" smtClean="0"/>
              <a:t> ties to treatment geo table and treatment attributes table</a:t>
            </a:r>
            <a:endParaRPr lang="en-US" sz="1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8982"/>
            <a:ext cx="1773717" cy="5999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19" y="831628"/>
            <a:ext cx="4240863" cy="5314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620" y="1393784"/>
            <a:ext cx="4538318" cy="4634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619" y="1896304"/>
            <a:ext cx="3514725" cy="571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1619" y="2555048"/>
            <a:ext cx="2852738" cy="258845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Straight Connector 24"/>
          <p:cNvCxnSpPr/>
          <p:nvPr/>
        </p:nvCxnSpPr>
        <p:spPr>
          <a:xfrm flipV="1">
            <a:off x="4781320" y="2467804"/>
            <a:ext cx="506776" cy="6389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510969" y="2467804"/>
            <a:ext cx="738130" cy="63895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30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Treatment Attributes Table</a:t>
            </a:r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idx="1"/>
          </p:nvPr>
        </p:nvSpPr>
        <p:spPr>
          <a:xfrm>
            <a:off x="457201" y="1437612"/>
            <a:ext cx="2926068" cy="3155881"/>
          </a:xfrm>
        </p:spPr>
        <p:txBody>
          <a:bodyPr>
            <a:norm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At the bottom of the tree there is a user input, recorded in treatments attribute table</a:t>
            </a:r>
            <a:endParaRPr lang="en-US" sz="1600" dirty="0"/>
          </a:p>
          <a:p>
            <a:pPr lvl="1"/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Either Boolean or text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All options are written to </a:t>
            </a:r>
            <a:r>
              <a:rPr lang="en-US" sz="1600" dirty="0" err="1" smtClean="0"/>
              <a:t>db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415" y="487796"/>
            <a:ext cx="2433652" cy="99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1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Treatment Attributes Table</a:t>
            </a:r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idx="1"/>
          </p:nvPr>
        </p:nvSpPr>
        <p:spPr>
          <a:xfrm>
            <a:off x="457201" y="1437612"/>
            <a:ext cx="2926068" cy="3155881"/>
          </a:xfrm>
        </p:spPr>
        <p:txBody>
          <a:bodyPr>
            <a:norm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At the bottom of the tree there is a user input, recorded in treatments attribute table</a:t>
            </a:r>
            <a:endParaRPr lang="en-US" sz="1600" dirty="0"/>
          </a:p>
          <a:p>
            <a:pPr lvl="1"/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Either Boolean or text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All options are written to </a:t>
            </a:r>
            <a:r>
              <a:rPr lang="en-US" sz="1600" dirty="0" err="1" smtClean="0"/>
              <a:t>db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318" y="1816076"/>
            <a:ext cx="2795175" cy="23989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415" y="487796"/>
            <a:ext cx="2433652" cy="99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Treatment Attributes Table</a:t>
            </a:r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idx="1"/>
          </p:nvPr>
        </p:nvSpPr>
        <p:spPr>
          <a:xfrm>
            <a:off x="457201" y="1437612"/>
            <a:ext cx="2926068" cy="3155881"/>
          </a:xfrm>
        </p:spPr>
        <p:txBody>
          <a:bodyPr>
            <a:norm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At the bottom of the tree there is a user input, recorded in treatments attribute table</a:t>
            </a:r>
            <a:endParaRPr lang="en-US" sz="1600" dirty="0"/>
          </a:p>
          <a:p>
            <a:pPr lvl="1"/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Either Boolean or text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All options are written to </a:t>
            </a:r>
            <a:r>
              <a:rPr lang="en-US" sz="1600" dirty="0" err="1" smtClean="0"/>
              <a:t>db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318" y="1816076"/>
            <a:ext cx="2795175" cy="23989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42" y="2565954"/>
            <a:ext cx="2571750" cy="132397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805889" y="3015552"/>
            <a:ext cx="727113" cy="801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415" y="487796"/>
            <a:ext cx="2433652" cy="99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6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Treatment Attributes Table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81" y="2407128"/>
            <a:ext cx="3524250" cy="20478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913" y="1251395"/>
            <a:ext cx="4510269" cy="9996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913" y="2708262"/>
            <a:ext cx="4232887" cy="83269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823369" y="3624549"/>
            <a:ext cx="3227426" cy="6720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46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569" y="1817522"/>
            <a:ext cx="5266063" cy="2385192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Treatment Geo Table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1954"/>
          <a:stretch/>
        </p:blipFill>
        <p:spPr>
          <a:xfrm>
            <a:off x="183453" y="2620278"/>
            <a:ext cx="3919918" cy="189726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569" y="787538"/>
            <a:ext cx="5433076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7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careful!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Treatment Geo + Attribute Table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53614"/>
            <a:ext cx="5212226" cy="87682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4526426" y="1943100"/>
            <a:ext cx="1451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479" y="1452610"/>
            <a:ext cx="1756146" cy="8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careful!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Treatment Geo + Attribute Table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53614"/>
            <a:ext cx="5212226" cy="87682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4526426" y="1943100"/>
            <a:ext cx="1451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479" y="1452610"/>
            <a:ext cx="1756146" cy="8105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759700"/>
            <a:ext cx="5259045" cy="1305524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526426" y="3483625"/>
            <a:ext cx="1451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530" y="3053005"/>
            <a:ext cx="1756146" cy="7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9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Treatments… get complex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06" y="1491689"/>
            <a:ext cx="4193925" cy="24759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277" y="1419828"/>
            <a:ext cx="4451536" cy="251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2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45257"/>
            <a:ext cx="5238206" cy="678296"/>
          </a:xfrm>
        </p:spPr>
        <p:txBody>
          <a:bodyPr>
            <a:normAutofit fontScale="90000"/>
          </a:bodyPr>
          <a:lstStyle/>
          <a:p>
            <a:pPr marL="0" lvl="0" indent="0"/>
            <a:r>
              <a:rPr lang="en-US" dirty="0"/>
              <a:t>Street Improvement </a:t>
            </a:r>
            <a:br>
              <a:rPr lang="en-US" dirty="0"/>
            </a:br>
            <a:r>
              <a:rPr lang="en-US" dirty="0"/>
              <a:t>Projects (SIP)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199" y="1438741"/>
            <a:ext cx="3117851" cy="33781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SIP program </a:t>
            </a:r>
          </a:p>
          <a:p>
            <a:r>
              <a:rPr lang="en-US" sz="1800" dirty="0"/>
              <a:t>+/- 100 projects a year</a:t>
            </a:r>
          </a:p>
          <a:p>
            <a:r>
              <a:rPr lang="en-US" sz="1800" dirty="0"/>
              <a:t>Implemented by multiple units</a:t>
            </a:r>
          </a:p>
          <a:p>
            <a:r>
              <a:rPr lang="en-US" sz="1800" dirty="0"/>
              <a:t>Projects types include:</a:t>
            </a:r>
          </a:p>
          <a:p>
            <a:pPr lvl="1"/>
            <a:r>
              <a:rPr lang="en-US" sz="1800" dirty="0"/>
              <a:t>Safety</a:t>
            </a:r>
          </a:p>
          <a:p>
            <a:pPr lvl="1"/>
            <a:r>
              <a:rPr lang="en-US" sz="1800" dirty="0"/>
              <a:t>Bike projects</a:t>
            </a:r>
          </a:p>
          <a:p>
            <a:pPr lvl="1"/>
            <a:r>
              <a:rPr lang="en-US" sz="1800" dirty="0"/>
              <a:t>Transit projects</a:t>
            </a:r>
          </a:p>
          <a:p>
            <a:pPr lvl="1"/>
            <a:r>
              <a:rPr lang="en-US" sz="1800" dirty="0"/>
              <a:t>Freight mobility </a:t>
            </a:r>
          </a:p>
          <a:p>
            <a:pPr lvl="1"/>
            <a:r>
              <a:rPr lang="en-US" sz="1800" dirty="0"/>
              <a:t>Public space</a:t>
            </a:r>
          </a:p>
          <a:p>
            <a:pPr marL="457200" lvl="1" indent="0">
              <a:buNone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4" b="9582"/>
          <a:stretch/>
        </p:blipFill>
        <p:spPr>
          <a:xfrm>
            <a:off x="4736385" y="1232"/>
            <a:ext cx="4388260" cy="2297468"/>
          </a:xfrm>
        </p:spPr>
      </p:pic>
      <p:pic>
        <p:nvPicPr>
          <p:cNvPr id="7" name="Content Placeholder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2" b="1483"/>
          <a:stretch/>
        </p:blipFill>
        <p:spPr>
          <a:xfrm>
            <a:off x="4719485" y="2348195"/>
            <a:ext cx="4416908" cy="2414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CF728C-A0B9-4FAF-A125-BF88D4C31E52}"/>
              </a:ext>
            </a:extLst>
          </p:cNvPr>
          <p:cNvSpPr txBox="1"/>
          <p:nvPr/>
        </p:nvSpPr>
        <p:spPr>
          <a:xfrm flipH="1">
            <a:off x="4870377" y="12021"/>
            <a:ext cx="113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Before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4B77C79-3BBC-47F1-A307-83F3C2EE2216}"/>
              </a:ext>
            </a:extLst>
          </p:cNvPr>
          <p:cNvSpPr txBox="1"/>
          <p:nvPr/>
        </p:nvSpPr>
        <p:spPr>
          <a:xfrm flipH="1">
            <a:off x="4854331" y="2342144"/>
            <a:ext cx="113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66557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21"/>
    </mc:Choice>
    <mc:Fallback xmlns="">
      <p:transition spd="slow" advTm="5902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165"/>
            <a:ext cx="4605051" cy="2718643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Treatments Queries – </a:t>
            </a:r>
            <a:r>
              <a:rPr lang="en-US" sz="1600" dirty="0" smtClean="0"/>
              <a:t>Parents Always Bring Their Children!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Query for “Stop Signs”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427621" y="2636049"/>
            <a:ext cx="679880" cy="7480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121169" y="1671653"/>
            <a:ext cx="712011" cy="4119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051" y="1274110"/>
            <a:ext cx="4399241" cy="1402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817" y="1593902"/>
            <a:ext cx="4210050" cy="504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816" y="2326831"/>
            <a:ext cx="3584971" cy="11434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587" y="3664348"/>
            <a:ext cx="29718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7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Careful!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Query for “Protected Bike Lanes”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261"/>
            <a:ext cx="5442221" cy="3072503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3062689" y="2327711"/>
            <a:ext cx="716095" cy="3990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692465" y="2739203"/>
            <a:ext cx="3364278" cy="3837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809518" y="3106156"/>
            <a:ext cx="1451475" cy="4878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432650" y="3581119"/>
            <a:ext cx="2346133" cy="4119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925436" y="3994251"/>
            <a:ext cx="1489793" cy="4235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989" y="771613"/>
            <a:ext cx="5095875" cy="261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479" y="1121458"/>
            <a:ext cx="41624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9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Careful!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Query for “Protected Bike Lanes”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261"/>
            <a:ext cx="5442221" cy="3072503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3062689" y="2327711"/>
            <a:ext cx="716095" cy="3990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692465" y="2739203"/>
            <a:ext cx="3364278" cy="3837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809518" y="3106156"/>
            <a:ext cx="1451475" cy="4878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432650" y="3581119"/>
            <a:ext cx="2346133" cy="4119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925436" y="3994251"/>
            <a:ext cx="1489793" cy="4235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989" y="771613"/>
            <a:ext cx="5095875" cy="261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479" y="1121458"/>
            <a:ext cx="4162425" cy="666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014" y="2256700"/>
            <a:ext cx="3219450" cy="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517" y="3287157"/>
            <a:ext cx="2776380" cy="70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Queries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SIP CLION</a:t>
            </a:r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idx="1"/>
          </p:nvPr>
        </p:nvSpPr>
        <p:spPr>
          <a:xfrm>
            <a:off x="457200" y="1342669"/>
            <a:ext cx="3376669" cy="3155881"/>
          </a:xfrm>
        </p:spPr>
        <p:txBody>
          <a:bodyPr>
            <a:norm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CLION + Political Boundaries</a:t>
            </a:r>
            <a:endParaRPr lang="en-US" sz="1600" dirty="0"/>
          </a:p>
          <a:p>
            <a:pPr lvl="1"/>
            <a:endParaRPr lang="en-US" sz="1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9045"/>
          <a:stretch/>
        </p:blipFill>
        <p:spPr>
          <a:xfrm>
            <a:off x="246387" y="1804873"/>
            <a:ext cx="8583632" cy="8624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7" y="2846283"/>
            <a:ext cx="7429500" cy="819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87" y="3834320"/>
            <a:ext cx="58293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7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r="9661" b="3617"/>
          <a:stretch/>
        </p:blipFill>
        <p:spPr>
          <a:xfrm>
            <a:off x="3624550" y="1432284"/>
            <a:ext cx="5519450" cy="3443926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Queries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948925"/>
            <a:ext cx="5491908" cy="267399"/>
          </a:xfrm>
        </p:spPr>
        <p:txBody>
          <a:bodyPr/>
          <a:lstStyle/>
          <a:p>
            <a:r>
              <a:rPr lang="en-US" dirty="0" smtClean="0"/>
              <a:t>Completed 2018 Projects in MN CB 1 (where we work)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24207"/>
            <a:ext cx="6048261" cy="182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7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search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idx="1"/>
          </p:nvPr>
        </p:nvSpPr>
        <p:spPr>
          <a:xfrm>
            <a:off x="457201" y="1437612"/>
            <a:ext cx="2926068" cy="3155881"/>
          </a:xfrm>
        </p:spPr>
        <p:txBody>
          <a:bodyPr>
            <a:norm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Project Search function returns project extents + attributes</a:t>
            </a:r>
            <a:endParaRPr lang="en-US" sz="1600" dirty="0"/>
          </a:p>
          <a:p>
            <a:pPr lvl="0"/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Can also search by political boundaries and treatments </a:t>
            </a:r>
            <a:endParaRPr lang="en-US" sz="1600" dirty="0"/>
          </a:p>
          <a:p>
            <a:pPr marL="1028700" lvl="1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Returns project list + map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Can output csv of list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265" y="883085"/>
            <a:ext cx="5872736" cy="387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5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2637195"/>
            <a:ext cx="9144000" cy="21300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C84C7628-C826-734A-9399-C59A657BA6E2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ext Placeholder 10"/>
          <p:cNvSpPr txBox="1">
            <a:spLocks/>
          </p:cNvSpPr>
          <p:nvPr/>
        </p:nvSpPr>
        <p:spPr>
          <a:xfrm>
            <a:off x="457200" y="948925"/>
            <a:ext cx="3590925" cy="267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Questions?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33231"/>
            <a:ext cx="2606149" cy="5498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you!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48570" y="904452"/>
            <a:ext cx="730631" cy="0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682" y="2972869"/>
            <a:ext cx="1157599" cy="69480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2831946" y="3920206"/>
            <a:ext cx="872473" cy="635168"/>
            <a:chOff x="1981053" y="3587915"/>
            <a:chExt cx="872473" cy="63516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6103" y="3587915"/>
              <a:ext cx="325120" cy="32512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981053" y="3946084"/>
              <a:ext cx="8724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NYCDOT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729006" y="3877045"/>
            <a:ext cx="872473" cy="678329"/>
            <a:chOff x="2878113" y="3544754"/>
            <a:chExt cx="872473" cy="678329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4124" y="3544754"/>
              <a:ext cx="471794" cy="471794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878113" y="3946084"/>
              <a:ext cx="8724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nyc_dot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01479" y="3946084"/>
            <a:ext cx="872473" cy="609290"/>
            <a:chOff x="3750586" y="3613793"/>
            <a:chExt cx="872473" cy="60929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4262" y="3613793"/>
              <a:ext cx="325120" cy="3251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750586" y="3946084"/>
              <a:ext cx="8724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nyc_dot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435119" y="3857706"/>
            <a:ext cx="889726" cy="697668"/>
            <a:chOff x="4584226" y="3525415"/>
            <a:chExt cx="889726" cy="697668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226" y="3525415"/>
              <a:ext cx="872473" cy="542896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4601479" y="3946084"/>
              <a:ext cx="8724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NYCDOT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910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1"/>
    </mc:Choice>
    <mc:Fallback xmlns="">
      <p:transition spd="slow" advTm="110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3-pager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Previous Tracking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PPT/PDF</a:t>
            </a:r>
          </a:p>
          <a:p>
            <a:pPr lvl="1"/>
            <a:r>
              <a:rPr lang="en-US" sz="1900" dirty="0" smtClean="0"/>
              <a:t>Hardcoded</a:t>
            </a:r>
          </a:p>
          <a:p>
            <a:pPr lvl="1">
              <a:spcAft>
                <a:spcPts val="1200"/>
              </a:spcAft>
            </a:pPr>
            <a:r>
              <a:rPr lang="en-US" sz="1900" dirty="0" smtClean="0"/>
              <a:t>No GIS data</a:t>
            </a:r>
          </a:p>
          <a:p>
            <a:r>
              <a:rPr lang="en-US" dirty="0" smtClean="0"/>
              <a:t>Some project extents</a:t>
            </a:r>
          </a:p>
          <a:p>
            <a:pPr lvl="1">
              <a:spcAft>
                <a:spcPts val="1200"/>
              </a:spcAft>
            </a:pPr>
            <a:r>
              <a:rPr lang="en-US" sz="1900" dirty="0" smtClean="0"/>
              <a:t>Often simple trace over Google Maps</a:t>
            </a:r>
          </a:p>
          <a:p>
            <a:r>
              <a:rPr lang="en-US" dirty="0" smtClean="0"/>
              <a:t>Limited treatment data</a:t>
            </a:r>
          </a:p>
          <a:p>
            <a:pPr lvl="1"/>
            <a:r>
              <a:rPr lang="en-US" sz="1900" dirty="0" smtClean="0"/>
              <a:t>No Treatment geography</a:t>
            </a:r>
          </a:p>
          <a:p>
            <a:pPr lvl="1">
              <a:spcAft>
                <a:spcPts val="1200"/>
              </a:spcAft>
            </a:pPr>
            <a:r>
              <a:rPr lang="en-US" sz="1900" dirty="0" smtClean="0"/>
              <a:t>Only high-profile treatments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774" y="-4"/>
            <a:ext cx="3719284" cy="47615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42" y="1966440"/>
            <a:ext cx="4000500" cy="8286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16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RIS SIP Map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Previous Tracking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38741"/>
            <a:ext cx="3117850" cy="3155881"/>
          </a:xfrm>
        </p:spPr>
        <p:txBody>
          <a:bodyPr>
            <a:normAutofit/>
          </a:bodyPr>
          <a:lstStyle/>
          <a:p>
            <a:r>
              <a:rPr lang="en-US" dirty="0" smtClean="0"/>
              <a:t>Limited Project Extents</a:t>
            </a:r>
          </a:p>
          <a:p>
            <a:pPr lvl="1"/>
            <a:r>
              <a:rPr lang="en-US" sz="1900" dirty="0" smtClean="0"/>
              <a:t>Centralized (Arthur)</a:t>
            </a:r>
          </a:p>
          <a:p>
            <a:pPr lvl="1"/>
            <a:r>
              <a:rPr lang="en-US" sz="1900" dirty="0" smtClean="0"/>
              <a:t>LION tamed detail</a:t>
            </a:r>
          </a:p>
          <a:p>
            <a:pPr lvl="1"/>
            <a:r>
              <a:rPr lang="en-US" sz="1900" dirty="0" smtClean="0"/>
              <a:t>Extents only updated after project complete</a:t>
            </a:r>
          </a:p>
          <a:p>
            <a:r>
              <a:rPr lang="en-US" dirty="0" smtClean="0"/>
              <a:t>No treatment data</a:t>
            </a:r>
          </a:p>
          <a:p>
            <a:r>
              <a:rPr lang="en-US" dirty="0" smtClean="0"/>
              <a:t>Few project attributes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6027"/>
          <a:stretch/>
        </p:blipFill>
        <p:spPr>
          <a:xfrm>
            <a:off x="3644200" y="948925"/>
            <a:ext cx="5499800" cy="349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6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SIP Portal (“SIP Tracker”)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38741"/>
            <a:ext cx="3829050" cy="3281849"/>
          </a:xfrm>
        </p:spPr>
        <p:txBody>
          <a:bodyPr>
            <a:noAutofit/>
          </a:bodyPr>
          <a:lstStyle/>
          <a:p>
            <a:pPr marL="457200" indent="-4572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/>
              <a:t>Decentralized web-map data entry application</a:t>
            </a:r>
          </a:p>
          <a:p>
            <a:pPr marL="457200" indent="-4572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/>
              <a:t>Projects &amp; Treatments; Attributes &amp; Geometries</a:t>
            </a:r>
          </a:p>
          <a:p>
            <a:pPr marL="457200" indent="-4572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/>
              <a:t>Standardized &amp; customizable treatments</a:t>
            </a:r>
          </a:p>
          <a:p>
            <a:pPr marL="457200" indent="-4572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/>
              <a:t>Query-able via </a:t>
            </a:r>
            <a:r>
              <a:rPr lang="en-US" sz="2000" dirty="0" err="1" smtClean="0"/>
              <a:t>PostgreSQL</a:t>
            </a:r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142" y="390381"/>
            <a:ext cx="4766310" cy="43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7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SIP Portal (“SIP Tracker”)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38741"/>
            <a:ext cx="3829050" cy="3281849"/>
          </a:xfrm>
        </p:spPr>
        <p:txBody>
          <a:bodyPr>
            <a:noAutofit/>
          </a:bodyPr>
          <a:lstStyle/>
          <a:p>
            <a:pPr marL="457200" indent="-4572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/>
              <a:t>SIPs mapped</a:t>
            </a:r>
          </a:p>
          <a:p>
            <a:pPr marL="457200" indent="-4572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/>
              <a:t>Bike Lanes</a:t>
            </a:r>
          </a:p>
          <a:p>
            <a:pPr marL="457200" indent="-4572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/>
              <a:t>Priority Locations</a:t>
            </a:r>
          </a:p>
          <a:p>
            <a:pPr marL="457200" indent="-4572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/>
              <a:t>Political Boundaries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837" y="59819"/>
            <a:ext cx="5302973" cy="46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8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834" b="46740"/>
          <a:stretch/>
        </p:blipFill>
        <p:spPr>
          <a:xfrm>
            <a:off x="539824" y="1282165"/>
            <a:ext cx="3135217" cy="3461901"/>
          </a:xfrm>
          <a:prstGeom prst="rect">
            <a:avLst/>
          </a:prstGeom>
        </p:spPr>
      </p:pic>
      <p:sp>
        <p:nvSpPr>
          <p:cNvPr id="9" name="Text Placeholder 10"/>
          <p:cNvSpPr txBox="1">
            <a:spLocks/>
          </p:cNvSpPr>
          <p:nvPr/>
        </p:nvSpPr>
        <p:spPr>
          <a:xfrm>
            <a:off x="4421436" y="948925"/>
            <a:ext cx="3590925" cy="26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Treatment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588" y="1282165"/>
            <a:ext cx="35718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0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617"/>
            <a:ext cx="9144000" cy="34950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4C7628-C826-734A-9399-C59A657BA6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329" y="245096"/>
            <a:ext cx="3514725" cy="24574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612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Vision Zero">
      <a:dk1>
        <a:sysClr val="windowText" lastClr="000000"/>
      </a:dk1>
      <a:lt1>
        <a:sysClr val="window" lastClr="FFFFFF"/>
      </a:lt1>
      <a:dk2>
        <a:srgbClr val="173061"/>
      </a:dk2>
      <a:lt2>
        <a:srgbClr val="EEECE1"/>
      </a:lt2>
      <a:accent1>
        <a:srgbClr val="004A8D"/>
      </a:accent1>
      <a:accent2>
        <a:srgbClr val="0083C0"/>
      </a:accent2>
      <a:accent3>
        <a:srgbClr val="147A2F"/>
      </a:accent3>
      <a:accent4>
        <a:srgbClr val="5FAD34"/>
      </a:accent4>
      <a:accent5>
        <a:srgbClr val="FFE113"/>
      </a:accent5>
      <a:accent6>
        <a:srgbClr val="E37424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1D0B9B13D7124B8B7ACF9BF8BC6CAB" ma:contentTypeVersion="3" ma:contentTypeDescription="Create a new document." ma:contentTypeScope="" ma:versionID="5a412acb2be0f3c78a911502b9acf96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281f99126b07a3fbc008e2e664536e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/Nam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541EDA-036A-4C40-BB35-05ED8B67A4A8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21AE825-9372-4484-A274-84A1CC8B0B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D428585-5908-4116-B96A-C54636AC5D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52988</TotalTime>
  <Words>657</Words>
  <Application>Microsoft Office PowerPoint</Application>
  <PresentationFormat>On-screen Show (16:9)</PresentationFormat>
  <Paragraphs>231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Street improvement Project (SIP) Tracking at NYC DOT</vt:lpstr>
      <vt:lpstr>OUTLINE</vt:lpstr>
      <vt:lpstr>Street Improvement  Projects (SIP)</vt:lpstr>
      <vt:lpstr>Previous Tracking Methods</vt:lpstr>
      <vt:lpstr>Previous Tracking Methods</vt:lpstr>
      <vt:lpstr>Solution</vt:lpstr>
      <vt:lpstr>Layers</vt:lpstr>
      <vt:lpstr>Attributes</vt:lpstr>
      <vt:lpstr>Geometry</vt:lpstr>
      <vt:lpstr>Data Schema</vt:lpstr>
      <vt:lpstr>Data Entry Rules</vt:lpstr>
      <vt:lpstr>Data Entry Rules</vt:lpstr>
      <vt:lpstr>Data Entry Rules</vt:lpstr>
      <vt:lpstr>Basic Queries</vt:lpstr>
      <vt:lpstr>Basic Queries</vt:lpstr>
      <vt:lpstr>Treatments</vt:lpstr>
      <vt:lpstr>Treatments</vt:lpstr>
      <vt:lpstr>Treatments</vt:lpstr>
      <vt:lpstr>Treatments</vt:lpstr>
      <vt:lpstr>Treatments</vt:lpstr>
      <vt:lpstr>Treatments</vt:lpstr>
      <vt:lpstr>Treatments</vt:lpstr>
      <vt:lpstr>Treatments</vt:lpstr>
      <vt:lpstr>Treatments</vt:lpstr>
      <vt:lpstr>Treatments</vt:lpstr>
      <vt:lpstr>Treatments</vt:lpstr>
      <vt:lpstr>Be careful!</vt:lpstr>
      <vt:lpstr>Be careful!</vt:lpstr>
      <vt:lpstr>Treatments… get complex</vt:lpstr>
      <vt:lpstr>Treatments Queries – Parents Always Bring Their Children!</vt:lpstr>
      <vt:lpstr>Be Careful!</vt:lpstr>
      <vt:lpstr>Be Careful!</vt:lpstr>
      <vt:lpstr>Geometry Queries</vt:lpstr>
      <vt:lpstr>Geometry Queries</vt:lpstr>
      <vt:lpstr>Project search</vt:lpstr>
      <vt:lpstr>PowerPoint Presentation</vt:lpstr>
    </vt:vector>
  </TitlesOfParts>
  <Company>Carly Clark Design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Carly Clark</dc:creator>
  <cp:lastModifiedBy>Getman, Arthur</cp:lastModifiedBy>
  <cp:revision>501</cp:revision>
  <cp:lastPrinted>2018-09-20T18:55:28Z</cp:lastPrinted>
  <dcterms:created xsi:type="dcterms:W3CDTF">2015-11-09T21:41:32Z</dcterms:created>
  <dcterms:modified xsi:type="dcterms:W3CDTF">2019-01-03T18:18:18Z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0x010100D41D0B9B13D7124B8B7ACF9BF8BC6CAB</vt:lpwstr>
  </property>
</Properties>
</file>